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4" r:id="rId2"/>
    <p:sldId id="386" r:id="rId3"/>
    <p:sldId id="365" r:id="rId4"/>
    <p:sldId id="385" r:id="rId5"/>
    <p:sldId id="371" r:id="rId6"/>
    <p:sldId id="369" r:id="rId7"/>
    <p:sldId id="372" r:id="rId8"/>
    <p:sldId id="380" r:id="rId9"/>
    <p:sldId id="370" r:id="rId10"/>
    <p:sldId id="374" r:id="rId11"/>
    <p:sldId id="378" r:id="rId12"/>
    <p:sldId id="379" r:id="rId13"/>
    <p:sldId id="381" r:id="rId14"/>
    <p:sldId id="382" r:id="rId15"/>
    <p:sldId id="383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4" autoAdjust="0"/>
    <p:restoredTop sz="72716" autoAdjust="0"/>
  </p:normalViewPr>
  <p:slideViewPr>
    <p:cSldViewPr snapToGrid="0">
      <p:cViewPr>
        <p:scale>
          <a:sx n="60" d="100"/>
          <a:sy n="60" d="100"/>
        </p:scale>
        <p:origin x="-178" y="-5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1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9722D96-DC3F-4AF2-A3FB-80A8DBE14303}" type="datetimeFigureOut">
              <a:rPr lang="nl-NL"/>
              <a:pPr>
                <a:defRPr/>
              </a:pPr>
              <a:t>29-6-2015</a:t>
            </a:fld>
            <a:endParaRPr lang="es-E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452DC3-0B15-4EDC-B466-DE40A327E0EC}" type="slidenum">
              <a:rPr lang="nl-NL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51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3EB4EC-A1D3-4153-ADE4-7C223EE3DB63}" type="datetimeFigureOut">
              <a:rPr lang="en-GB"/>
              <a:pPr>
                <a:defRPr/>
              </a:pPr>
              <a:t>29/06/2015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1A74FD-9B3B-489C-B3EE-4EEAD455B267}" type="slidenum">
              <a:rPr lang="en-GB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77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46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dirty="0" smtClean="0"/>
              <a:t>Sin embargo, en esta diapositiva queda claro que la comunidad sí se comprometió con el proceso y consideró que se habían tomado en serio sus intereses.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88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dirty="0" smtClean="0"/>
              <a:t>Esta diapositiva brinda una indicación de cuántas personas participaron en el proceso.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88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dirty="0" smtClean="0"/>
              <a:t>Un “mapa” participativo del proceso </a:t>
            </a:r>
            <a:r>
              <a:rPr lang="es-MX" altLang="en-US" dirty="0" smtClean="0"/>
              <a:t>recorrido, elaborado a partir del ejercicio de </a:t>
            </a:r>
            <a:r>
              <a:rPr lang="es-MX" altLang="en-US" dirty="0" smtClean="0"/>
              <a:t>evaluación.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95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8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57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dirty="0" smtClean="0"/>
              <a:t>Open Data Kit (ODK) de Google es una alternativa del sistema Cybertracker que hemos utilizado en este curso. </a:t>
            </a:r>
            <a:r>
              <a:rPr lang="es-MX" altLang="en-US" dirty="0" smtClean="0"/>
              <a:t>Creemos </a:t>
            </a:r>
            <a:r>
              <a:rPr lang="es-MX" altLang="en-US" dirty="0" smtClean="0"/>
              <a:t>que Cybertracker es más fácil de usar, pero ODK también se utiliza ampliamente en el </a:t>
            </a:r>
            <a:r>
              <a:rPr lang="es-MX" altLang="en-US" dirty="0" smtClean="0"/>
              <a:t>seguimiento comunitario.</a:t>
            </a:r>
            <a:endParaRPr lang="es-MX" altLang="en-US" dirty="0" smtClean="0"/>
          </a:p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87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80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07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altLang="en-US" noProof="0" dirty="0" smtClean="0"/>
              <a:t>La</a:t>
            </a:r>
            <a:r>
              <a:rPr lang="es-ES_tradnl" altLang="en-US" baseline="0" noProof="0" dirty="0" smtClean="0"/>
              <a:t> </a:t>
            </a:r>
            <a:r>
              <a:rPr lang="es-ES_tradnl" altLang="en-US" noProof="0" dirty="0" smtClean="0"/>
              <a:t>diapositiva muestra los pasos correspondientes al ciclo de seguimiento. Observe que hay colaboración con la comunidad en el diseño del procedimiento.</a:t>
            </a:r>
          </a:p>
          <a:p>
            <a:pPr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0DA7DED-BA71-43C8-9989-BD2136EE23A0}" type="slidenum">
              <a:rPr lang="en-GB" altLang="en-US"/>
              <a:pPr/>
              <a:t>10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84403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78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n-US" dirty="0" smtClean="0"/>
              <a:t>La diapositiva </a:t>
            </a:r>
            <a:r>
              <a:rPr lang="es-MX" altLang="en-US" dirty="0" smtClean="0"/>
              <a:t>muestra cómo diferentes grupos que participan en el ejercicio de </a:t>
            </a:r>
            <a:r>
              <a:rPr lang="es-MX" altLang="en-US" dirty="0" smtClean="0"/>
              <a:t>seguimiento percibieron </a:t>
            </a:r>
            <a:r>
              <a:rPr lang="es-MX" altLang="en-US" dirty="0" smtClean="0"/>
              <a:t>la utilidad de los indicadores que se utilizaron. </a:t>
            </a:r>
            <a:r>
              <a:rPr lang="es-MX" altLang="en-US" dirty="0" smtClean="0"/>
              <a:t>Más </a:t>
            </a:r>
            <a:r>
              <a:rPr lang="es-MX" altLang="en-US" dirty="0" smtClean="0"/>
              <a:t>del 40% consideró que los indicadores utilizados no fueron los mejores. Esto demuestra la importancia de los buenos debates con todas las partes involucradas antes de redactar el protocolo de </a:t>
            </a:r>
            <a:r>
              <a:rPr lang="es-MX" altLang="en-US" dirty="0" smtClean="0"/>
              <a:t>seguimiento.</a:t>
            </a:r>
            <a:endParaRPr lang="es-MX" altLang="en-US" dirty="0" smtClean="0"/>
          </a:p>
          <a:p>
            <a:endParaRPr lang="es-ES" altLang="en-US" dirty="0" smtClean="0"/>
          </a:p>
          <a:p>
            <a:r>
              <a:rPr lang="es-MX" altLang="en-US" dirty="0" smtClean="0"/>
              <a:t>Toshaos</a:t>
            </a:r>
            <a:r>
              <a:rPr dirty="0" smtClean="0"/>
              <a:t> </a:t>
            </a:r>
            <a:r>
              <a:rPr lang="es-MX" altLang="en-US" dirty="0" smtClean="0">
                <a:sym typeface="Wingdings" panose="05000000000000000000" pitchFamily="2" charset="2"/>
              </a:rPr>
              <a:t></a:t>
            </a:r>
            <a:r>
              <a:rPr dirty="0" smtClean="0"/>
              <a:t> </a:t>
            </a:r>
            <a:r>
              <a:rPr lang="es-MX" altLang="en-US" dirty="0" smtClean="0">
                <a:sym typeface="Wingdings" panose="05000000000000000000" pitchFamily="2" charset="2"/>
              </a:rPr>
              <a:t>representan </a:t>
            </a:r>
            <a:r>
              <a:rPr lang="es-MX" altLang="en-US" dirty="0" smtClean="0">
                <a:sym typeface="Wingdings" panose="05000000000000000000" pitchFamily="2" charset="2"/>
              </a:rPr>
              <a:t>a los</a:t>
            </a:r>
            <a:r>
              <a:rPr dirty="0" smtClean="0"/>
              <a:t> </a:t>
            </a:r>
            <a:r>
              <a:rPr lang="es-MX" altLang="en-US" dirty="0" smtClean="0">
                <a:sym typeface="Wingdings" panose="05000000000000000000" pitchFamily="2" charset="2"/>
              </a:rPr>
              <a:t>grupos</a:t>
            </a:r>
            <a:r>
              <a:rPr dirty="0" smtClean="0"/>
              <a:t> </a:t>
            </a:r>
            <a:r>
              <a:rPr lang="es-MX" altLang="en-US" dirty="0" smtClean="0">
                <a:sym typeface="Wingdings" panose="05000000000000000000" pitchFamily="2" charset="2"/>
              </a:rPr>
              <a:t>indígenas: </a:t>
            </a:r>
            <a:r>
              <a:rPr lang="es-MX" altLang="en-US" dirty="0" smtClean="0">
                <a:sym typeface="Wingdings" panose="05000000000000000000" pitchFamily="2" charset="2"/>
              </a:rPr>
              <a:t>pueblo</a:t>
            </a:r>
            <a:r>
              <a:rPr dirty="0" smtClean="0"/>
              <a:t> </a:t>
            </a:r>
            <a:r>
              <a:rPr lang="es-MX" altLang="en-US" dirty="0" smtClean="0">
                <a:sym typeface="Wingdings" panose="05000000000000000000" pitchFamily="2" charset="2"/>
              </a:rPr>
              <a:t>amerindio de Guyana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43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2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803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06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0332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65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86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359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483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021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5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 dirty="0">
                <a:solidFill>
                  <a:schemeClr val="accent3"/>
                </a:solidFill>
              </a:rPr>
              <a:t>Espacio para el logotipo del socio </a:t>
            </a:r>
            <a:r>
              <a:t/>
            </a:r>
            <a:br/>
            <a:r>
              <a:rPr lang="en-GB" sz="800" dirty="0">
                <a:solidFill>
                  <a:schemeClr val="accent3"/>
                </a:solidFill>
              </a:rPr>
              <a:t>(coloque una forma en blanco detrás de la del logotipo para ocultar este texto y borde)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8964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F7D1-0558-4988-9CA1-ECBC02DDAD6F}" type="datetimeFigureOut">
              <a:rPr lang="en-GB"/>
              <a:pPr>
                <a:defRPr/>
              </a:pPr>
              <a:t>29/06/2015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FF2-4773-492C-9176-57BC4491895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518" y="6141730"/>
            <a:ext cx="7070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Módulo 2.4 Incorporación del CBM en el monitoreo nacional (o subnacional/jurisdiccional) de REDD+</a:t>
            </a:r>
            <a:endParaRPr lang="es-ES" sz="1400" i="1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Materiales de capacitación de REDD+ de GOFC-GOLD, Universidad de Wageningen, FCPF del Banco Mundial</a:t>
            </a:r>
          </a:p>
        </p:txBody>
      </p:sp>
      <p:sp>
        <p:nvSpPr>
          <p:cNvPr id="8" name="Chevron 7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‹Nº›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0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7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77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126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3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72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63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 dirty="0">
                <a:solidFill>
                  <a:schemeClr val="accent3"/>
                </a:solidFill>
              </a:rPr>
              <a:t>Espacio para el logotipo del socio </a:t>
            </a:r>
            <a:r>
              <a:t/>
            </a:r>
            <a:br/>
            <a:r>
              <a:rPr lang="en-GB" sz="800" dirty="0">
                <a:solidFill>
                  <a:schemeClr val="accent3"/>
                </a:solidFill>
              </a:rPr>
              <a:t>(coloque una forma en blanco detrás de la del logotipo para ocultar este texto y borde)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07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modelstijlen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4"/>
            <a:endParaRPr lang="en-GB" altLang="en-US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33" y="6100786"/>
            <a:ext cx="8135067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3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Módulo 2.4: Incorporación del seguimiento comunitario en el seguimiento nacional (o jurisdiccional) de REDD+</a:t>
            </a:r>
          </a:p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3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Materiales de capacitación sobre REDD+ de </a:t>
            </a:r>
            <a:r>
              <a:rPr lang="es-ES_tradnl" sz="13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GOFC</a:t>
            </a:r>
            <a:r>
              <a:rPr lang="es-ES_tradnl" sz="13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-GOLD, Universidad de </a:t>
            </a:r>
            <a:r>
              <a:rPr lang="es-ES_tradnl" sz="1300" i="1" noProof="0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Wageningen</a:t>
            </a:r>
            <a:r>
              <a:rPr lang="es-ES_tradnl" sz="13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FCPF del Banco Mundial</a:t>
            </a:r>
            <a:endParaRPr lang="es-ES_tradnl" sz="1300" i="1" noProof="0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‹Nº›</a:t>
            </a:fld>
            <a:endParaRPr lang="es-ES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9" r:id="rId19"/>
    <p:sldLayoutId id="2147483678" r:id="rId20"/>
    <p:sldLayoutId id="2147483679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mrv.org/guyana-projec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1662111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/>
              <a:t>Módulo 2.4: Incorporación del seguimiento comunitario en el seguimiento nacional </a:t>
            </a:r>
            <a:br>
              <a:rPr lang="es-ES_tradnl" sz="2800" dirty="0" smtClean="0"/>
            </a:br>
            <a:r>
              <a:rPr lang="es-ES_tradnl" sz="2800" dirty="0" smtClean="0"/>
              <a:t>(o jurisdiccional) de REDD+</a:t>
            </a:r>
            <a:endParaRPr lang="es-ES_tradnl" sz="2800" dirty="0" smtClean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121266" y="2031762"/>
            <a:ext cx="4112478" cy="3730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s-ES_tradnl" sz="1600" i="1" dirty="0" smtClean="0"/>
              <a:t>Autores del módulo:</a:t>
            </a:r>
          </a:p>
          <a:p>
            <a:pPr marL="447675" lvl="1" indent="-447675" eaLnBrk="1" hangingPunct="1">
              <a:lnSpc>
                <a:spcPct val="100000"/>
              </a:lnSpc>
              <a:spcBef>
                <a:spcPts val="1200"/>
              </a:spcBef>
              <a:buSzPct val="140000"/>
              <a:buNone/>
              <a:defRPr/>
            </a:pPr>
            <a:r>
              <a:rPr lang="es-ES_tradnl" sz="1400" dirty="0" smtClean="0"/>
              <a:t>	Margaret </a:t>
            </a:r>
            <a:r>
              <a:rPr lang="es-ES_tradnl" sz="1400" dirty="0" err="1" smtClean="0"/>
              <a:t>Skutsch</a:t>
            </a:r>
            <a:r>
              <a:rPr lang="es-ES_tradnl" sz="1400" dirty="0" smtClean="0"/>
              <a:t>, Universidad Nacional Autónoma</a:t>
            </a:r>
            <a:r>
              <a:rPr lang="es-ES_tradnl" dirty="0" smtClean="0"/>
              <a:t> </a:t>
            </a:r>
            <a:r>
              <a:rPr lang="es-ES_tradnl" sz="1400" dirty="0" smtClean="0"/>
              <a:t>de México</a:t>
            </a:r>
          </a:p>
          <a:p>
            <a:pPr marL="447675" lvl="1" indent="-447675" eaLnBrk="1" hangingPunct="1">
              <a:lnSpc>
                <a:spcPct val="100000"/>
              </a:lnSpc>
              <a:spcBef>
                <a:spcPts val="1200"/>
              </a:spcBef>
              <a:buSzPct val="140000"/>
              <a:buNone/>
              <a:defRPr/>
            </a:pPr>
            <a:r>
              <a:rPr lang="es-ES_tradnl" sz="1400" dirty="0" smtClean="0"/>
              <a:t>	Arturo Balderas Torres, Universidad Nacional Autónoma</a:t>
            </a:r>
            <a:r>
              <a:rPr lang="es-ES_tradnl" dirty="0" smtClean="0"/>
              <a:t> </a:t>
            </a:r>
            <a:r>
              <a:rPr lang="es-ES_tradnl" sz="1400" dirty="0" smtClean="0"/>
              <a:t>de México</a:t>
            </a:r>
          </a:p>
          <a:p>
            <a:pPr marL="447675" indent="-447675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s-ES_tradnl" sz="1600" b="1" dirty="0" smtClean="0"/>
              <a:t>Ejemplo de país:</a:t>
            </a:r>
          </a:p>
          <a:p>
            <a:pPr marL="447675" indent="-447675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s-ES_tradnl" sz="1800" dirty="0" smtClean="0"/>
              <a:t>Guyana</a:t>
            </a:r>
          </a:p>
          <a:p>
            <a:pPr lvl="0" eaLnBrk="1" hangingPunct="1">
              <a:lnSpc>
                <a:spcPct val="100000"/>
              </a:lnSpc>
              <a:buClr>
                <a:srgbClr val="005172"/>
              </a:buClr>
              <a:buNone/>
              <a:defRPr/>
            </a:pPr>
            <a:r>
              <a:rPr lang="es-ES_tradnl" sz="1400" dirty="0" smtClean="0">
                <a:solidFill>
                  <a:srgbClr val="005172"/>
                </a:solidFill>
              </a:rPr>
              <a:t>Para este ejemplo de país, quisiéramos agradecer a Helen </a:t>
            </a:r>
            <a:r>
              <a:rPr lang="es-ES_tradnl" sz="1400" dirty="0" err="1" smtClean="0">
                <a:solidFill>
                  <a:srgbClr val="005172"/>
                </a:solidFill>
              </a:rPr>
              <a:t>Bellfield</a:t>
            </a:r>
            <a:r>
              <a:rPr lang="es-ES_tradnl" sz="1400" dirty="0" smtClean="0">
                <a:solidFill>
                  <a:srgbClr val="005172"/>
                </a:solidFill>
              </a:rPr>
              <a:t> del Programa Global </a:t>
            </a:r>
            <a:r>
              <a:rPr lang="es-ES_tradnl" sz="1400" dirty="0" err="1" smtClean="0">
                <a:solidFill>
                  <a:srgbClr val="005172"/>
                </a:solidFill>
              </a:rPr>
              <a:t>Canopy</a:t>
            </a:r>
            <a:r>
              <a:rPr lang="es-ES_tradnl" sz="1400" dirty="0" smtClean="0">
                <a:solidFill>
                  <a:srgbClr val="005172"/>
                </a:solidFill>
              </a:rPr>
              <a:t> por su amable asistencia y contribuciones.</a:t>
            </a:r>
          </a:p>
          <a:p>
            <a:pPr marL="447675" indent="-447675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s-ES_tradnl" sz="2000" dirty="0" smtClean="0"/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b="24155"/>
          <a:stretch>
            <a:fillRect/>
          </a:stretch>
        </p:blipFill>
        <p:spPr bwMode="auto">
          <a:xfrm>
            <a:off x="4773613" y="2206625"/>
            <a:ext cx="408463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latin typeface="Verdana" pitchFamily="34" charset="0"/>
              </a:rPr>
              <a:t>V1, mayo de 2015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74" y="5762624"/>
            <a:ext cx="8780585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17" name="Picture 16" descr="GOFC-Gold Tray cover only 2010_200dpi"/>
          <p:cNvPicPr/>
          <p:nvPr/>
        </p:nvPicPr>
        <p:blipFill>
          <a:blip r:embed="rId5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1" descr="logo_WB FCP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9" name="Rechte verbindingslijn 8"/>
          <p:cNvCxnSpPr/>
          <p:nvPr/>
        </p:nvCxnSpPr>
        <p:spPr>
          <a:xfrm>
            <a:off x="374177" y="594320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Licencia de Creative Commons</a:t>
            </a:r>
            <a:endParaRPr lang="es-ES" sz="1100" dirty="0">
              <a:solidFill>
                <a:schemeClr val="accent6"/>
              </a:solidFill>
            </a:endParaRPr>
          </a:p>
        </p:txBody>
      </p:sp>
      <p:pic>
        <p:nvPicPr>
          <p:cNvPr id="26629" name="Picture 2" descr="C:\Users\Ghana\Dropbox\GCP - Comms - Resources for all staff\Logos\GCP Logo\GCP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5" y="5324610"/>
            <a:ext cx="1313752" cy="6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57875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4787900" y="5116513"/>
            <a:ext cx="1219200" cy="12954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200" dirty="0" smtClean="0">
                <a:latin typeface="Georgia" panose="02040502050405020303" pitchFamily="18" charset="0"/>
              </a:rPr>
              <a:t>Procedimiento para procesar datos</a:t>
            </a:r>
            <a:endParaRPr lang="es-ES_tradnl" sz="1200" dirty="0">
              <a:latin typeface="Georgia" panose="02040502050405020303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060700" y="3713163"/>
            <a:ext cx="1257300" cy="12954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200" dirty="0" smtClean="0">
                <a:latin typeface="Georgia" panose="02040502050405020303" pitchFamily="18" charset="0"/>
              </a:rPr>
              <a:t>Procedimiento para recopilar datos</a:t>
            </a:r>
            <a:endParaRPr lang="es-ES_tradnl" sz="1200" dirty="0">
              <a:latin typeface="Georgia" panose="02040502050405020303" pitchFamily="18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331912" y="2327275"/>
            <a:ext cx="1195387" cy="12954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200" dirty="0" smtClean="0">
                <a:latin typeface="Georgia" panose="02040502050405020303" pitchFamily="18" charset="0"/>
              </a:rPr>
              <a:t>Procedimiento para crear formularios</a:t>
            </a:r>
            <a:endParaRPr lang="es-ES_tradnl" sz="1200" dirty="0">
              <a:latin typeface="Georgia" panose="02040502050405020303" pitchFamily="18" charset="0"/>
            </a:endParaRPr>
          </a:p>
        </p:txBody>
      </p:sp>
      <p:sp>
        <p:nvSpPr>
          <p:cNvPr id="40" name="Text Box 10"/>
          <p:cNvSpPr txBox="1"/>
          <p:nvPr/>
        </p:nvSpPr>
        <p:spPr>
          <a:xfrm>
            <a:off x="359569" y="345791"/>
            <a:ext cx="2383631" cy="63713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Se acepta el método para la recopilación, el procesamiento </a:t>
            </a:r>
            <a:br>
              <a:rPr lang="es-ES_tradnl" sz="1200" dirty="0" smtClean="0">
                <a:latin typeface="Georgia" panose="02040502050405020303" pitchFamily="18" charset="0"/>
              </a:rPr>
            </a:br>
            <a:r>
              <a:rPr lang="es-ES_tradnl" sz="1200" dirty="0" smtClean="0">
                <a:latin typeface="Georgia" panose="02040502050405020303" pitchFamily="18" charset="0"/>
              </a:rPr>
              <a:t>y la presentación de informes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1" name="Text Box 11"/>
          <p:cNvSpPr txBox="1"/>
          <p:nvPr/>
        </p:nvSpPr>
        <p:spPr>
          <a:xfrm>
            <a:off x="1159385" y="1055688"/>
            <a:ext cx="1798638" cy="655093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Se p</a:t>
            </a:r>
            <a:r>
              <a:rPr lang="es-ES_tradnl" sz="1200" dirty="0" smtClean="0">
                <a:latin typeface="Georgia" panose="02040502050405020303" pitchFamily="18" charset="0"/>
              </a:rPr>
              <a:t>lanifica la capacitación para el equipo de seguimiento</a:t>
            </a:r>
            <a:endParaRPr lang="es-ES_tradnl" sz="1100" dirty="0" smtClean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 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2" name="Text Box 12"/>
          <p:cNvSpPr txBox="1"/>
          <p:nvPr/>
        </p:nvSpPr>
        <p:spPr>
          <a:xfrm>
            <a:off x="2058704" y="1773237"/>
            <a:ext cx="2063240" cy="669712"/>
          </a:xfrm>
          <a:prstGeom prst="rect">
            <a:avLst/>
          </a:prstGeom>
          <a:solidFill>
            <a:srgbClr val="FFC000"/>
          </a:solidFill>
          <a:ln w="635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Se crean y prueban formularios de recopilación </a:t>
            </a:r>
            <a:br>
              <a:rPr lang="es-ES_tradnl" sz="1200" dirty="0" smtClean="0">
                <a:latin typeface="Georgia" panose="02040502050405020303" pitchFamily="18" charset="0"/>
              </a:rPr>
            </a:br>
            <a:r>
              <a:rPr lang="es-ES_tradnl" sz="1200" dirty="0" smtClean="0">
                <a:latin typeface="Georgia" panose="02040502050405020303" pitchFamily="18" charset="0"/>
              </a:rPr>
              <a:t>de datos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3" name="Text Box 13"/>
          <p:cNvSpPr txBox="1"/>
          <p:nvPr/>
        </p:nvSpPr>
        <p:spPr>
          <a:xfrm>
            <a:off x="2987675" y="2665413"/>
            <a:ext cx="1901825" cy="554037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Se imparte capacitación al equipo de seguimiento</a:t>
            </a:r>
            <a:endParaRPr lang="es-ES_tradnl" sz="1100" dirty="0" smtClean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 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4" name="Text Box 14"/>
          <p:cNvSpPr txBox="1"/>
          <p:nvPr/>
        </p:nvSpPr>
        <p:spPr>
          <a:xfrm>
            <a:off x="3815764" y="3293702"/>
            <a:ext cx="1800225" cy="721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_tradnl" sz="1200" dirty="0" smtClean="0">
                <a:latin typeface="Georgia" panose="02040502050405020303" pitchFamily="18" charset="0"/>
              </a:rPr>
              <a:t>Recopilación de datos/informes de avance periódicos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5" name="Text Box 15"/>
          <p:cNvSpPr txBox="1"/>
          <p:nvPr/>
        </p:nvSpPr>
        <p:spPr>
          <a:xfrm>
            <a:off x="4751387" y="4083844"/>
            <a:ext cx="1941513" cy="554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1200" dirty="0">
                <a:solidFill>
                  <a:schemeClr val="bg1"/>
                </a:solidFill>
                <a:latin typeface="Georgia" panose="02040502050405020303" pitchFamily="18" charset="0"/>
              </a:rPr>
              <a:t>Auditoría y procesamiento de datos</a:t>
            </a:r>
            <a:endParaRPr lang="es-ES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6" name="Text Box 16"/>
          <p:cNvSpPr txBox="1"/>
          <p:nvPr/>
        </p:nvSpPr>
        <p:spPr>
          <a:xfrm>
            <a:off x="5651500" y="4779951"/>
            <a:ext cx="2592388" cy="6731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Análisis de datos realizado por el equipo de gestión del proyecto y el equipo de monitoreo</a:t>
            </a:r>
            <a:endParaRPr lang="es-ES_tradnl" sz="1100" dirty="0" smtClean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endParaRPr lang="es-ES_tradnl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7" name="Text Box 17"/>
          <p:cNvSpPr txBox="1"/>
          <p:nvPr/>
        </p:nvSpPr>
        <p:spPr>
          <a:xfrm>
            <a:off x="6480175" y="5580062"/>
            <a:ext cx="1800225" cy="5556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Presentación de datos</a:t>
            </a:r>
            <a:endParaRPr lang="es-ES_tradnl" sz="1100" dirty="0" smtClean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endParaRPr lang="es-ES_tradnl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8" name="Text Box 18"/>
          <p:cNvSpPr txBox="1"/>
          <p:nvPr/>
        </p:nvSpPr>
        <p:spPr>
          <a:xfrm>
            <a:off x="3203575" y="762000"/>
            <a:ext cx="5040313" cy="2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_tradnl" sz="1200" i="1" dirty="0" smtClean="0">
                <a:latin typeface="Georgia" panose="02040502050405020303" pitchFamily="18" charset="0"/>
              </a:rPr>
              <a:t>Se establecen escalas de tiempo adecuadas</a:t>
            </a:r>
            <a:endParaRPr lang="es-ES_tradnl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rot="2470355">
            <a:off x="1784350" y="4000500"/>
            <a:ext cx="1212850" cy="430213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lumMod val="100000"/>
              <a:lumOff val="0"/>
              <a:alpha val="65097"/>
            </a:schemeClr>
          </a:solidFill>
          <a:ln>
            <a:noFill/>
          </a:ln>
          <a:extLst/>
        </p:spPr>
        <p:txBody>
          <a:bodyPr anchor="ctr" upright="1"/>
          <a:lstStyle/>
          <a:p>
            <a:pPr>
              <a:defRPr/>
            </a:pPr>
            <a:endParaRPr lang="en-GB" dirty="0"/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 rot="2513581">
            <a:off x="3516313" y="5486400"/>
            <a:ext cx="1211262" cy="428625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lumMod val="100000"/>
              <a:lumOff val="0"/>
              <a:alpha val="65097"/>
            </a:schemeClr>
          </a:solidFill>
          <a:ln>
            <a:noFill/>
          </a:ln>
          <a:extLst/>
        </p:spPr>
        <p:txBody>
          <a:bodyPr anchor="ctr" upright="1"/>
          <a:lstStyle/>
          <a:p>
            <a:pPr>
              <a:defRPr/>
            </a:pPr>
            <a:endParaRPr lang="en-GB" dirty="0"/>
          </a:p>
        </p:txBody>
      </p:sp>
      <p:sp>
        <p:nvSpPr>
          <p:cNvPr id="17" name="Text Box 17"/>
          <p:cNvSpPr txBox="1"/>
          <p:nvPr/>
        </p:nvSpPr>
        <p:spPr>
          <a:xfrm>
            <a:off x="7019925" y="6186488"/>
            <a:ext cx="1944688" cy="555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200" b="1" dirty="0">
                <a:latin typeface="Georgia" panose="02040502050405020303" pitchFamily="18" charset="0"/>
              </a:rPr>
              <a:t>Protocolo para compartir datos</a:t>
            </a:r>
            <a:endParaRPr lang="es-ES" sz="11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Ejemplo de plan de trabajo de la actividad</a:t>
            </a:r>
            <a:endParaRPr lang="es-ES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/>
          <a:stretch/>
        </p:blipFill>
        <p:spPr bwMode="auto">
          <a:xfrm>
            <a:off x="984250" y="2295525"/>
            <a:ext cx="7048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28" y="1184470"/>
            <a:ext cx="7535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600" dirty="0" smtClean="0">
                <a:latin typeface="Verdana" pitchFamily="34" charset="0"/>
              </a:rPr>
              <a:t>Actividad: Mapeo de recursos comunitarios</a:t>
            </a:r>
          </a:p>
          <a:p>
            <a:pPr>
              <a:lnSpc>
                <a:spcPts val="1800"/>
              </a:lnSpc>
            </a:pP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dirty="0" smtClean="0">
                <a:latin typeface="Verdana" pitchFamily="34" charset="0"/>
              </a:rPr>
              <a:t>Actividades principales realizadas en relación con la elaboración de mapas </a:t>
            </a:r>
            <a:br>
              <a:rPr lang="es-ES_tradnl" sz="1400" dirty="0" smtClean="0">
                <a:latin typeface="Verdana" pitchFamily="34" charset="0"/>
              </a:rPr>
            </a:br>
            <a:r>
              <a:rPr lang="es-ES_tradnl" sz="1400" dirty="0" smtClean="0">
                <a:latin typeface="Verdana" pitchFamily="34" charset="0"/>
              </a:rPr>
              <a:t>de recursos comunitarios</a:t>
            </a:r>
            <a:endParaRPr lang="es-ES_tradnl" sz="1400" dirty="0" smtClean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775" y="2287044"/>
            <a:ext cx="5113900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Fecha</a:t>
            </a:r>
            <a:r>
              <a:rPr lang="en-US" sz="14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Actividad</a:t>
            </a:r>
            <a:r>
              <a:rPr lang="en-US" sz="1400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 Contexto</a:t>
            </a:r>
            <a:r>
              <a:rPr lang="en-US" sz="1400" dirty="0" smtClean="0">
                <a:solidFill>
                  <a:schemeClr val="accent6"/>
                </a:solidFill>
                <a:latin typeface="Verdana" pitchFamily="34" charset="0"/>
              </a:rPr>
              <a:t>		</a:t>
            </a: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         Plazo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Evaluación (1/4)</a:t>
            </a:r>
            <a:endParaRPr lang="es-ES" dirty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 r="40216" b="9797"/>
          <a:stretch/>
        </p:blipFill>
        <p:spPr bwMode="auto">
          <a:xfrm>
            <a:off x="2700339" y="2257425"/>
            <a:ext cx="2721936" cy="242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" y="1373188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Verdana" pitchFamily="34" charset="0"/>
              </a:rPr>
              <a:t>¿Se seleccionaron los indicadores más útiles y pertinentes para realizar el seguimiento? </a:t>
            </a:r>
            <a:endParaRPr lang="es-ES_tradnl" sz="2000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650" y="5116513"/>
            <a:ext cx="7461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Gráfico: Reacción del equipo de seguimiento, los toshaos y el equipo de gestión </a:t>
            </a:r>
            <a:b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</a:b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del proyecto al marco de seguimiento final</a:t>
            </a:r>
            <a:endParaRPr lang="es-ES_tradnl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Evaluación (2/4)</a:t>
            </a:r>
            <a:endParaRPr lang="es-ES" dirty="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5" r="33712" b="6519"/>
          <a:stretch/>
        </p:blipFill>
        <p:spPr bwMode="auto">
          <a:xfrm>
            <a:off x="2795588" y="2352674"/>
            <a:ext cx="3062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" y="1381939"/>
            <a:ext cx="7756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Verdana" pitchFamily="34" charset="0"/>
              </a:rPr>
              <a:t>¿Cree que </a:t>
            </a:r>
            <a:r>
              <a:rPr lang="es-ES_tradnl" sz="2000" dirty="0" smtClean="0">
                <a:latin typeface="Verdana" pitchFamily="34" charset="0"/>
              </a:rPr>
              <a:t>se tomaron en cuenta las </a:t>
            </a:r>
            <a:r>
              <a:rPr lang="es-ES_tradnl" sz="2000" dirty="0" smtClean="0">
                <a:latin typeface="Verdana" pitchFamily="34" charset="0"/>
              </a:rPr>
              <a:t>prioridades de sus comunidades al decidir qué aspectos se monitorearían en el proyecto de MNVC?</a:t>
            </a:r>
            <a:endParaRPr lang="es-ES_tradnl" sz="2000" dirty="0" smtClean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439" y="5160151"/>
            <a:ext cx="5628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Gráfico: Respuesta de toshaos y consejeros de la aldea a la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selección del marco de seguimiento</a:t>
            </a:r>
            <a:endParaRPr lang="es-ES_tradnl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Evaluación (3/4)</a:t>
            </a:r>
            <a:endParaRPr lang="es-E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b="14044"/>
          <a:stretch/>
        </p:blipFill>
        <p:spPr bwMode="auto">
          <a:xfrm>
            <a:off x="1657350" y="1822450"/>
            <a:ext cx="69992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94" y="5322691"/>
            <a:ext cx="7634334" cy="297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200" dirty="0" smtClean="0">
                <a:solidFill>
                  <a:schemeClr val="accent6"/>
                </a:solidFill>
                <a:latin typeface="Verdana" pitchFamily="34" charset="0"/>
              </a:rPr>
              <a:t>Gráfico: Cantidad de aldeanos que han oído hablar de la MNVC y puede explicar de qué se trata</a:t>
            </a:r>
            <a:endParaRPr lang="es-ES_tradnl" sz="12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36577" y="3142166"/>
            <a:ext cx="2366353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Número</a:t>
            </a:r>
            <a:r>
              <a:rPr lang="es-ES_tradnl" sz="1400" dirty="0" smtClean="0">
                <a:solidFill>
                  <a:schemeClr val="accent6"/>
                </a:solidFill>
                <a:latin typeface="Verdana" pitchFamily="34" charset="0"/>
              </a:rPr>
              <a:t> de encuestados</a:t>
            </a:r>
            <a:endParaRPr lang="es-ES_tradnl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Evaluación (4/4)</a:t>
            </a:r>
            <a:endParaRPr lang="es-ES" dirty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2101" r="2862" b="7143"/>
          <a:stretch/>
        </p:blipFill>
        <p:spPr bwMode="auto">
          <a:xfrm>
            <a:off x="2333625" y="1495424"/>
            <a:ext cx="4133850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651" y="5497628"/>
            <a:ext cx="3991798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Gráfico: Un ejemplo de árbol de 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Información de referencia</a:t>
            </a:r>
            <a:endParaRPr lang="es-ES" dirty="0"/>
          </a:p>
        </p:txBody>
      </p:sp>
      <p:sp>
        <p:nvSpPr>
          <p:cNvPr id="40964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20825"/>
            <a:ext cx="8151812" cy="4403725"/>
          </a:xfrm>
        </p:spPr>
        <p:txBody>
          <a:bodyPr/>
          <a:lstStyle/>
          <a:p>
            <a:pPr eaLnBrk="1" hangingPunct="1"/>
            <a:r>
              <a:rPr lang="es-ES_tradnl" altLang="en-US" dirty="0" smtClean="0"/>
              <a:t>Este enlace permite acceder a un blog en el que se </a:t>
            </a:r>
            <a:br>
              <a:rPr lang="es-ES_tradnl" altLang="en-US" dirty="0" smtClean="0"/>
            </a:br>
            <a:r>
              <a:rPr lang="es-ES_tradnl" altLang="en-US" dirty="0" smtClean="0"/>
              <a:t>sigue de cerca la evolución del Global </a:t>
            </a:r>
            <a:r>
              <a:rPr lang="es-ES_tradnl" altLang="en-US" dirty="0" err="1" smtClean="0"/>
              <a:t>Canopy</a:t>
            </a:r>
            <a:r>
              <a:rPr lang="es-ES_tradnl" altLang="en-US" dirty="0"/>
              <a:t> </a:t>
            </a:r>
            <a:r>
              <a:rPr lang="es-ES_tradnl" altLang="en-US" dirty="0" err="1" smtClean="0"/>
              <a:t>Programme</a:t>
            </a:r>
            <a:r>
              <a:rPr lang="es-ES_tradnl" altLang="en-US" dirty="0" smtClean="0"/>
              <a:t> </a:t>
            </a:r>
            <a:r>
              <a:rPr lang="es-ES_tradnl" altLang="en-US" dirty="0" smtClean="0"/>
              <a:t>para elaborar un set de herramientas que ayude a las comunidades locales a monitorear el carbono en la zona de Rupununi del Norte. El set </a:t>
            </a:r>
            <a:br>
              <a:rPr lang="es-ES_tradnl" altLang="en-US" dirty="0" smtClean="0"/>
            </a:br>
            <a:r>
              <a:rPr lang="es-ES_tradnl" altLang="en-US" dirty="0" smtClean="0"/>
              <a:t>de herramientas cuenta, entre otras funcionalidades, </a:t>
            </a:r>
            <a:br>
              <a:rPr lang="es-ES_tradnl" altLang="en-US" dirty="0" smtClean="0"/>
            </a:br>
            <a:r>
              <a:rPr lang="es-ES_tradnl" altLang="en-US" dirty="0" smtClean="0"/>
              <a:t>con tecnología portátil.</a:t>
            </a:r>
          </a:p>
          <a:p>
            <a:pPr marL="0" indent="0" eaLnBrk="1" hangingPunct="1">
              <a:buNone/>
            </a:pPr>
            <a:endParaRPr lang="es-ES_tradnl" altLang="en-US" dirty="0" smtClean="0"/>
          </a:p>
          <a:p>
            <a:pPr marL="274320" indent="0" eaLnBrk="1" hangingPunct="1">
              <a:buNone/>
            </a:pPr>
            <a:r>
              <a:rPr lang="es-ES_tradnl" altLang="en-US" u="sng" dirty="0" smtClean="0">
                <a:hlinkClick r:id="rId2"/>
              </a:rPr>
              <a:t>http://communitymrv.org/guyana-project/</a:t>
            </a:r>
            <a:endParaRPr lang="es-ES_tradnl" altLang="en-US" dirty="0" smtClean="0"/>
          </a:p>
          <a:p>
            <a:pPr eaLnBrk="1" hangingPunct="1"/>
            <a:endParaRPr lang="es-ES_trad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0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353086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Medición, notificación y verificación comunitarias (MNVC) en Guyana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845946"/>
            <a:ext cx="8521700" cy="42100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100" dirty="0" smtClean="0"/>
              <a:t>Guyana es un país con una tasa muy baja de deforestación.</a:t>
            </a:r>
          </a:p>
          <a:p>
            <a:pPr eaLnBrk="1" hangingPunct="1">
              <a:defRPr/>
            </a:pPr>
            <a:r>
              <a:rPr lang="es-ES_tradnl" sz="2100" dirty="0" smtClean="0"/>
              <a:t>Sin embargo, el gobierno de Guyana está muy interesado en participar en actividades de REDD+ y en involucrar a las comunidades en dicha iniciativa.</a:t>
            </a:r>
          </a:p>
          <a:p>
            <a:pPr eaLnBrk="1" hangingPunct="1">
              <a:defRPr/>
            </a:pPr>
            <a:r>
              <a:rPr lang="es-ES_tradnl" sz="2100" dirty="0" smtClean="0"/>
              <a:t>Las comunidades amerindias de Rupununi del Norte, </a:t>
            </a:r>
            <a:br>
              <a:rPr lang="es-ES_tradnl" sz="2100" dirty="0" smtClean="0"/>
            </a:br>
            <a:r>
              <a:rPr lang="es-ES_tradnl" sz="2100" dirty="0" smtClean="0"/>
              <a:t>en colaboración con el Global </a:t>
            </a:r>
            <a:r>
              <a:rPr lang="es-ES_tradnl" sz="2100" dirty="0" err="1" smtClean="0"/>
              <a:t>Canopy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Programme</a:t>
            </a:r>
            <a:r>
              <a:rPr lang="es-ES_tradnl" sz="2100" dirty="0" smtClean="0"/>
              <a:t> en Rupununi del Norte, la Junta de Desarrollo del Distrito </a:t>
            </a:r>
            <a:br>
              <a:rPr lang="es-ES_tradnl" sz="2100" dirty="0" smtClean="0"/>
            </a:br>
            <a:r>
              <a:rPr lang="es-ES_tradnl" sz="2100" dirty="0" smtClean="0"/>
              <a:t>de Rupununi del Norte y el </a:t>
            </a:r>
            <a:r>
              <a:rPr lang="es-ES_tradnl" sz="2100" dirty="0" err="1" smtClean="0"/>
              <a:t>Iwokrama</a:t>
            </a:r>
            <a:r>
              <a:rPr lang="es-ES_tradnl" sz="2100" dirty="0" smtClean="0"/>
              <a:t> International Centre, han implementado un</a:t>
            </a:r>
            <a:r>
              <a:rPr lang="es-ES_tradnl" sz="2100" dirty="0" smtClean="0"/>
              <a:t> proyecto piloto de </a:t>
            </a:r>
            <a:r>
              <a:rPr lang="es-ES_tradnl" sz="2100" dirty="0" err="1" smtClean="0"/>
              <a:t>MRVC</a:t>
            </a:r>
            <a:r>
              <a:rPr lang="es-ES_tradnl" sz="2100" dirty="0" smtClean="0"/>
              <a:t> financiado por la Agencia Noruega de Cooperación para el Desarrollo.</a:t>
            </a:r>
          </a:p>
          <a:p>
            <a:pPr eaLnBrk="1" hangingPunct="1">
              <a:defRPr/>
            </a:pPr>
            <a:endParaRPr lang="es-ES_tradnl" sz="21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_tradnl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dirty="0" smtClean="0"/>
              <a:t>Ubicación del proyecto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57796" y="1533690"/>
            <a:ext cx="4141072" cy="4404807"/>
          </a:xfrm>
        </p:spPr>
        <p:txBody>
          <a:bodyPr/>
          <a:lstStyle/>
          <a:p>
            <a:r>
              <a:rPr lang="es-ES_tradnl" dirty="0" smtClean="0"/>
              <a:t>El proyecto se encuentra en el distrito de Rupununi del Norte, en la región </a:t>
            </a:r>
            <a:br>
              <a:rPr lang="es-ES_tradnl" dirty="0" smtClean="0"/>
            </a:br>
            <a:r>
              <a:rPr lang="es-ES_tradnl" dirty="0" smtClean="0"/>
              <a:t>de </a:t>
            </a:r>
            <a:r>
              <a:rPr lang="es-ES_tradnl" dirty="0" err="1" smtClean="0"/>
              <a:t>Takutu</a:t>
            </a:r>
            <a:r>
              <a:rPr lang="es-ES_tradnl" dirty="0" smtClean="0"/>
              <a:t> superior-</a:t>
            </a:r>
            <a:r>
              <a:rPr lang="es-ES_tradnl" dirty="0" err="1" smtClean="0"/>
              <a:t>Essequibo</a:t>
            </a:r>
            <a:r>
              <a:rPr lang="es-ES_tradnl" dirty="0" smtClean="0"/>
              <a:t> superior.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</a:t>
            </a:r>
            <a:r>
              <a:rPr lang="es-ES_tradnl" sz="1200" dirty="0" smtClean="0"/>
              <a:t>Mapa cortesía de Wikipedia</a:t>
            </a:r>
            <a:endParaRPr lang="es-ES_tradnl" dirty="0"/>
          </a:p>
        </p:txBody>
      </p:sp>
      <p:pic>
        <p:nvPicPr>
          <p:cNvPr id="1026" name="Picture 2" descr="C:\Users\Margaret\Documents\Documents CIGA\Documents\Other consultancy work\WB training materials on CBM\Guyana_regions_engl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868" y="0"/>
            <a:ext cx="4297247" cy="6103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39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Proyecto piloto de </a:t>
            </a:r>
            <a:r>
              <a:rPr lang="es-AR" dirty="0" smtClean="0"/>
              <a:t>MNVC</a:t>
            </a:r>
            <a:endParaRPr lang="es-ES" dirty="0"/>
          </a:p>
        </p:txBody>
      </p:sp>
      <p:sp>
        <p:nvSpPr>
          <p:cNvPr id="2867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71625"/>
            <a:ext cx="8521700" cy="4067175"/>
          </a:xfrm>
        </p:spPr>
        <p:txBody>
          <a:bodyPr/>
          <a:lstStyle/>
          <a:p>
            <a:pPr eaLnBrk="1" hangingPunct="1"/>
            <a:r>
              <a:rPr lang="es-ES_tradnl" altLang="en-US" sz="2000" dirty="0" smtClean="0"/>
              <a:t>En el marco del proyecto piloto de MNVC se ha estado trabajando estrechamente con la Comisión Forestal</a:t>
            </a:r>
            <a:br>
              <a:rPr lang="es-ES_tradnl" altLang="en-US" sz="2000" dirty="0" smtClean="0"/>
            </a:br>
            <a:r>
              <a:rPr lang="es-ES_tradnl" altLang="en-US" sz="2000" dirty="0" smtClean="0"/>
              <a:t>de Guyana, que actúa como lugar de demostración comunitario.</a:t>
            </a:r>
          </a:p>
          <a:p>
            <a:pPr eaLnBrk="1" hangingPunct="1"/>
            <a:r>
              <a:rPr lang="es-ES_tradnl" altLang="en-US" sz="2000" dirty="0" smtClean="0"/>
              <a:t>Los objetivos son probar la eficacia y el valor del seguimiento comunitario para el nuevo sistema nacional de MRV y respaldar la participación amerindia en el mecanismo </a:t>
            </a:r>
            <a:br>
              <a:rPr lang="es-ES_tradnl" altLang="en-US" sz="2000" dirty="0" smtClean="0"/>
            </a:br>
            <a:r>
              <a:rPr lang="es-ES_tradnl" altLang="en-US" sz="2000" dirty="0" smtClean="0"/>
              <a:t>de inclusión nacional de REDD+ propuesto.</a:t>
            </a:r>
          </a:p>
          <a:p>
            <a:pPr eaLnBrk="1" hangingPunct="1"/>
            <a:r>
              <a:rPr lang="es-ES_tradnl" altLang="en-US" sz="2000" dirty="0" smtClean="0"/>
              <a:t>Los grupos comunitarios utilizan dispositivos electrónicos portátiles para obtener datos sobre la biomasa en sus bosques y otras variables.</a:t>
            </a:r>
          </a:p>
          <a:p>
            <a:pPr eaLnBrk="1" hangingPunct="1"/>
            <a:endParaRPr lang="es-ES_tradnl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Recopilación de datos</a:t>
            </a:r>
            <a:endParaRPr lang="es-ES" dirty="0"/>
          </a:p>
        </p:txBody>
      </p:sp>
      <p:sp>
        <p:nvSpPr>
          <p:cNvPr id="2970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62075"/>
            <a:ext cx="8521700" cy="4295775"/>
          </a:xfrm>
        </p:spPr>
        <p:txBody>
          <a:bodyPr/>
          <a:lstStyle/>
          <a:p>
            <a:pPr eaLnBrk="1" hangingPunct="1"/>
            <a:r>
              <a:rPr lang="es-ES_tradnl" altLang="en-US" dirty="0" smtClean="0"/>
              <a:t>Se ha capacitado a un equipo local de gestión del proyecto y a 32 supervisores comunitarios para que </a:t>
            </a:r>
            <a:r>
              <a:rPr lang="es-ES_tradnl" altLang="en-US" b="1" dirty="0" smtClean="0"/>
              <a:t>recopilen y analicen datos</a:t>
            </a:r>
            <a:r>
              <a:rPr lang="es-ES_tradnl" altLang="en-US" dirty="0" smtClean="0"/>
              <a:t> </a:t>
            </a:r>
            <a:r>
              <a:rPr lang="es-ES_tradnl" altLang="en-US" i="1" dirty="0" smtClean="0"/>
              <a:t>sobre el cambio forestal </a:t>
            </a:r>
            <a:br>
              <a:rPr lang="es-ES_tradnl" altLang="en-US" i="1" dirty="0" smtClean="0"/>
            </a:br>
            <a:r>
              <a:rPr lang="es-ES_tradnl" altLang="en-US" dirty="0" smtClean="0"/>
              <a:t>y</a:t>
            </a:r>
            <a:r>
              <a:rPr lang="es-ES_tradnl" altLang="en-US" i="1" dirty="0" smtClean="0"/>
              <a:t> los factores causantes del cambio</a:t>
            </a:r>
            <a:r>
              <a:rPr lang="es-ES_tradnl" altLang="en-US" dirty="0" smtClean="0"/>
              <a:t>, </a:t>
            </a:r>
            <a:r>
              <a:rPr lang="es-ES_tradnl" altLang="en-US" i="1" dirty="0" smtClean="0"/>
              <a:t>la</a:t>
            </a:r>
            <a:r>
              <a:rPr lang="es-ES_tradnl" altLang="en-US" dirty="0" smtClean="0"/>
              <a:t> </a:t>
            </a:r>
            <a:r>
              <a:rPr lang="es-ES_tradnl" altLang="en-US" i="1" dirty="0" smtClean="0"/>
              <a:t>biomasa aérea, otros recursos naturales </a:t>
            </a:r>
            <a:r>
              <a:rPr lang="es-ES_tradnl" altLang="en-US" dirty="0" smtClean="0"/>
              <a:t>y</a:t>
            </a:r>
            <a:r>
              <a:rPr lang="es-ES_tradnl" altLang="en-US" i="1" dirty="0" smtClean="0"/>
              <a:t> el bienestar comunitario.</a:t>
            </a:r>
          </a:p>
          <a:p>
            <a:pPr eaLnBrk="1" hangingPunct="1"/>
            <a:r>
              <a:rPr lang="es-ES_tradnl" altLang="en-US" dirty="0" smtClean="0"/>
              <a:t>Los datos recopilados por las comunidades las ayudan a: </a:t>
            </a:r>
          </a:p>
          <a:p>
            <a:pPr lvl="1" eaLnBrk="1" hangingPunct="1"/>
            <a:r>
              <a:rPr lang="es-ES_tradnl" altLang="en-US" sz="2000" dirty="0" smtClean="0"/>
              <a:t>tomar una decisión informada sobre la conveniencia </a:t>
            </a:r>
            <a:br>
              <a:rPr lang="es-ES_tradnl" altLang="en-US" sz="2000" dirty="0" smtClean="0"/>
            </a:br>
            <a:r>
              <a:rPr lang="es-ES_tradnl" altLang="en-US" sz="2000" dirty="0" smtClean="0"/>
              <a:t>de participar en los esquemas de REDD+</a:t>
            </a:r>
          </a:p>
          <a:p>
            <a:pPr lvl="1" eaLnBrk="1" hangingPunct="1"/>
            <a:r>
              <a:rPr lang="es-ES_tradnl" altLang="en-US" sz="2000" dirty="0" smtClean="0"/>
              <a:t>gestionar sus recursos de manera sostenible</a:t>
            </a:r>
          </a:p>
          <a:p>
            <a:pPr lvl="1" eaLnBrk="1" hangingPunct="1"/>
            <a:r>
              <a:rPr lang="es-ES_tradnl" altLang="en-US" sz="2000" dirty="0" smtClean="0"/>
              <a:t>optimizar los esfuerzos nacionales de seguimiento </a:t>
            </a:r>
            <a:br>
              <a:rPr lang="es-ES_tradnl" altLang="en-US" sz="2000" dirty="0" smtClean="0"/>
            </a:br>
            <a:r>
              <a:rPr lang="es-ES_tradnl" altLang="en-US" sz="2000" dirty="0" smtClean="0"/>
              <a:t>con información local detallada</a:t>
            </a:r>
          </a:p>
          <a:p>
            <a:pPr eaLnBrk="1" hangingPunct="1"/>
            <a:endParaRPr lang="es-ES_tradnl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Recopilación y análisis de datos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200150"/>
            <a:ext cx="85217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000" dirty="0" smtClean="0">
                <a:latin typeface="+mn-lt"/>
              </a:rPr>
              <a:t>Los supervisores comunitarios utilizan teléfonos inteligentes Android para recopilar los datos.</a:t>
            </a:r>
          </a:p>
          <a:p>
            <a:pPr eaLnBrk="1" hangingPunct="1">
              <a:defRPr/>
            </a:pPr>
            <a:r>
              <a:rPr lang="es-ES_tradnl" sz="2000" dirty="0" smtClean="0">
                <a:latin typeface="+mn-lt"/>
              </a:rPr>
              <a:t>La aplicación </a:t>
            </a:r>
            <a:r>
              <a:rPr lang="es-ES_tradnl" sz="2000" dirty="0" err="1" smtClean="0">
                <a:latin typeface="+mn-lt"/>
              </a:rPr>
              <a:t>Collect</a:t>
            </a:r>
            <a:r>
              <a:rPr lang="es-ES_tradnl" sz="2000" dirty="0" smtClean="0">
                <a:latin typeface="+mn-lt"/>
              </a:rPr>
              <a:t> de Open Data Kit (</a:t>
            </a:r>
            <a:r>
              <a:rPr lang="es-ES_tradnl" sz="2000" dirty="0" err="1" smtClean="0">
                <a:latin typeface="+mn-lt"/>
              </a:rPr>
              <a:t>ODK</a:t>
            </a:r>
            <a:r>
              <a:rPr lang="es-ES_tradnl" sz="2000" dirty="0" smtClean="0">
                <a:latin typeface="+mn-lt"/>
              </a:rPr>
              <a:t>) se utiliza para recopilar y enviar datos; la aplicación de </a:t>
            </a:r>
            <a:r>
              <a:rPr lang="es-ES_tradnl" sz="2000" dirty="0" err="1" smtClean="0">
                <a:latin typeface="+mn-lt"/>
              </a:rPr>
              <a:t>ODK</a:t>
            </a:r>
            <a:r>
              <a:rPr lang="es-ES_tradnl" sz="2000" dirty="0" smtClean="0">
                <a:latin typeface="+mn-lt"/>
              </a:rPr>
              <a:t> permite que el equipo local de gestión del proyecto cree diferentes formas </a:t>
            </a:r>
            <a:br>
              <a:rPr lang="es-ES_tradnl" sz="2000" dirty="0" smtClean="0">
                <a:latin typeface="+mn-lt"/>
              </a:rPr>
            </a:br>
            <a:r>
              <a:rPr lang="es-ES_tradnl" sz="2000" dirty="0" smtClean="0">
                <a:latin typeface="+mn-lt"/>
              </a:rPr>
              <a:t>de seguimiento.</a:t>
            </a:r>
          </a:p>
          <a:p>
            <a:pPr eaLnBrk="1" hangingPunct="1">
              <a:defRPr/>
            </a:pPr>
            <a:r>
              <a:rPr lang="es-ES_tradnl" sz="2000" dirty="0" smtClean="0">
                <a:latin typeface="+mn-lt"/>
              </a:rPr>
              <a:t>Los datos se gestionan en un sistema basado en la nube </a:t>
            </a:r>
            <a:br>
              <a:rPr lang="es-ES_tradnl" sz="2000" dirty="0" smtClean="0">
                <a:latin typeface="+mn-lt"/>
              </a:rPr>
            </a:br>
            <a:r>
              <a:rPr lang="es-ES_tradnl" sz="2000" dirty="0" smtClean="0">
                <a:latin typeface="+mn-lt"/>
              </a:rPr>
              <a:t>con un servidor web local.</a:t>
            </a:r>
          </a:p>
          <a:p>
            <a:pPr eaLnBrk="1" hangingPunct="1">
              <a:defRPr/>
            </a:pPr>
            <a:r>
              <a:rPr lang="es-ES_tradnl" sz="2000" dirty="0" smtClean="0">
                <a:latin typeface="+mn-lt"/>
              </a:rPr>
              <a:t>Los datos son analizados por el equipo local de gestión del proyecto, respaldado por el </a:t>
            </a:r>
            <a:r>
              <a:rPr lang="es-ES_tradnl" sz="2000" dirty="0" smtClean="0">
                <a:latin typeface="+mn-lt"/>
              </a:rPr>
              <a:t>Global </a:t>
            </a:r>
            <a:r>
              <a:rPr lang="es-ES_tradnl" sz="2000" dirty="0" err="1" smtClean="0">
                <a:latin typeface="+mn-lt"/>
              </a:rPr>
              <a:t>Canopy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Programme</a:t>
            </a:r>
            <a:r>
              <a:rPr lang="es-ES_tradnl" sz="2000" dirty="0" smtClean="0">
                <a:latin typeface="+mn-lt"/>
              </a:rPr>
              <a:t> y el </a:t>
            </a:r>
            <a:r>
              <a:rPr lang="es-ES_tradnl" sz="2000" dirty="0" err="1" smtClean="0">
                <a:latin typeface="+mn-lt"/>
              </a:rPr>
              <a:t>Iwokrama</a:t>
            </a:r>
            <a:r>
              <a:rPr lang="es-ES_tradnl" sz="2000" dirty="0" smtClean="0">
                <a:latin typeface="+mn-lt"/>
              </a:rPr>
              <a:t> International Centre</a:t>
            </a:r>
            <a:r>
              <a:rPr lang="es-ES_tradnl" sz="2000" dirty="0" smtClean="0">
                <a:latin typeface="+mn-lt"/>
              </a:rPr>
              <a:t>, utilizando una gama </a:t>
            </a:r>
            <a:br>
              <a:rPr lang="es-ES_tradnl" sz="2000" dirty="0" smtClean="0">
                <a:latin typeface="+mn-lt"/>
              </a:rPr>
            </a:br>
            <a:r>
              <a:rPr lang="es-ES_tradnl" sz="2000" dirty="0" smtClean="0">
                <a:latin typeface="+mn-lt"/>
              </a:rPr>
              <a:t>de herramientas que incluyen MS Excel, S-</a:t>
            </a:r>
            <a:r>
              <a:rPr lang="es-ES_tradnl" sz="2000" dirty="0" err="1" smtClean="0">
                <a:latin typeface="+mn-lt"/>
              </a:rPr>
              <a:t>map</a:t>
            </a:r>
            <a:r>
              <a:rPr lang="es-ES_tradnl" sz="2000" dirty="0" smtClean="0">
                <a:latin typeface="+mn-lt"/>
              </a:rPr>
              <a:t>, </a:t>
            </a:r>
            <a:r>
              <a:rPr lang="es-ES_tradnl" sz="2000" dirty="0" err="1" smtClean="0">
                <a:latin typeface="+mn-lt"/>
              </a:rPr>
              <a:t>Arc</a:t>
            </a:r>
            <a:r>
              <a:rPr lang="es-ES_tradnl" sz="2000" dirty="0" smtClean="0">
                <a:latin typeface="+mn-lt"/>
              </a:rPr>
              <a:t> GIS </a:t>
            </a:r>
            <a:br>
              <a:rPr lang="es-ES_tradnl" sz="2000" dirty="0" smtClean="0">
                <a:latin typeface="+mn-lt"/>
              </a:rPr>
            </a:br>
            <a:r>
              <a:rPr lang="es-ES_tradnl" sz="2000" dirty="0" smtClean="0">
                <a:latin typeface="+mn-lt"/>
              </a:rPr>
              <a:t>y Google </a:t>
            </a:r>
            <a:r>
              <a:rPr lang="es-ES_tradnl" sz="2000" dirty="0" err="1" smtClean="0">
                <a:latin typeface="+mn-lt"/>
              </a:rPr>
              <a:t>Earth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Builder</a:t>
            </a:r>
            <a:r>
              <a:rPr lang="es-ES_tradnl" sz="2000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s-ES_trad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La elección del dispositivo portátil se vio determinada por diversos factores</a:t>
            </a:r>
            <a:endParaRPr lang="es-ES_tradnl" dirty="0"/>
          </a:p>
        </p:txBody>
      </p:sp>
      <p:sp>
        <p:nvSpPr>
          <p:cNvPr id="3174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52449" y="1517692"/>
            <a:ext cx="8521700" cy="4305300"/>
          </a:xfrm>
        </p:spPr>
        <p:txBody>
          <a:bodyPr/>
          <a:lstStyle/>
          <a:p>
            <a:pPr eaLnBrk="1" hangingPunct="1"/>
            <a:r>
              <a:rPr lang="es-MX" altLang="en-US" sz="1900" dirty="0" smtClean="0"/>
              <a:t>Tamaño y brillo de la pantalla</a:t>
            </a:r>
          </a:p>
          <a:p>
            <a:pPr eaLnBrk="1" hangingPunct="1"/>
            <a:r>
              <a:rPr lang="es-MX" altLang="en-US" sz="1900" dirty="0" smtClean="0"/>
              <a:t>Duración de la batería</a:t>
            </a:r>
          </a:p>
          <a:p>
            <a:pPr eaLnBrk="1" hangingPunct="1"/>
            <a:r>
              <a:rPr lang="es-MX" altLang="en-US" sz="1900" dirty="0" smtClean="0"/>
              <a:t>Durabilidad y solidez</a:t>
            </a:r>
          </a:p>
          <a:p>
            <a:pPr eaLnBrk="1" hangingPunct="1"/>
            <a:r>
              <a:rPr lang="es-MX" altLang="en-US" sz="1900" dirty="0" smtClean="0"/>
              <a:t>Interfaz operativa y del usuario (facilidad para ingresar los datos)</a:t>
            </a:r>
          </a:p>
          <a:p>
            <a:pPr eaLnBrk="1" hangingPunct="1"/>
            <a:r>
              <a:rPr lang="es-MX" altLang="en-US" sz="1900" dirty="0" smtClean="0"/>
              <a:t>Interfaz operativa y del usuario (facilidad de uso en general)</a:t>
            </a:r>
          </a:p>
          <a:p>
            <a:pPr eaLnBrk="1" hangingPunct="1"/>
            <a:r>
              <a:rPr lang="es-MX" altLang="en-US" sz="1900" dirty="0" smtClean="0"/>
              <a:t>Capacidad de GPS</a:t>
            </a:r>
          </a:p>
          <a:p>
            <a:pPr eaLnBrk="1" hangingPunct="1"/>
            <a:r>
              <a:rPr lang="es-MX" altLang="en-US" sz="1900" dirty="0" smtClean="0"/>
              <a:t>Tamaño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altLang="en-US" sz="1900" dirty="0" smtClean="0"/>
              <a:t>Nota: </a:t>
            </a:r>
            <a:r>
              <a:rPr lang="es-MX" altLang="en-US" sz="1900" dirty="0" smtClean="0"/>
              <a:t>Quedó </a:t>
            </a:r>
            <a:r>
              <a:rPr lang="es-MX" altLang="en-US" sz="1900" dirty="0" smtClean="0"/>
              <a:t>claro solo después de que los ensayos de campo </a:t>
            </a:r>
            <a:r>
              <a:rPr lang="es-MX" altLang="en-US" sz="1900" dirty="0" smtClean="0"/>
              <a:t>establecieron lo importantes que son los </a:t>
            </a:r>
            <a:r>
              <a:rPr lang="es-MX" altLang="en-US" sz="1900" dirty="0" smtClean="0"/>
              <a:t>primeros tres </a:t>
            </a:r>
            <a:r>
              <a:rPr lang="es-MX" altLang="en-US" sz="1900" dirty="0" smtClean="0"/>
              <a:t/>
            </a:r>
            <a:br>
              <a:rPr lang="es-MX" altLang="en-US" sz="1900" dirty="0" smtClean="0"/>
            </a:br>
            <a:r>
              <a:rPr lang="es-MX" altLang="en-US" sz="1900" dirty="0" smtClean="0"/>
              <a:t>de </a:t>
            </a:r>
            <a:r>
              <a:rPr lang="es-MX" altLang="en-US" sz="1900" dirty="0" smtClean="0"/>
              <a:t>estos criterios.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" descr="http://www.globalcanopy.org/sites/default/files/imagecache/253x380-node-image/CMRV_group_38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66800"/>
            <a:ext cx="698341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El equipo de seguimiento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15570</TotalTime>
  <Words>684</Words>
  <Application>Microsoft Office PowerPoint</Application>
  <PresentationFormat>Presentación en pantalla (4:3)</PresentationFormat>
  <Paragraphs>87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Wageningen UR</vt:lpstr>
      <vt:lpstr>Módulo 2.4: Incorporación del seguimiento comunitario en el seguimiento nacional  (o jurisdiccional) de REDD+</vt:lpstr>
      <vt:lpstr>Información de referencia</vt:lpstr>
      <vt:lpstr>Medición, notificación y verificación comunitarias (MNVC) en Guyana</vt:lpstr>
      <vt:lpstr>Ubicación del proyecto</vt:lpstr>
      <vt:lpstr>Proyecto piloto de MNVC</vt:lpstr>
      <vt:lpstr>Recopilación de datos</vt:lpstr>
      <vt:lpstr>Recopilación y análisis de datos</vt:lpstr>
      <vt:lpstr>La elección del dispositivo portátil se vio determinada por diversos factores</vt:lpstr>
      <vt:lpstr>El equipo de seguimiento</vt:lpstr>
      <vt:lpstr>Presentación de PowerPoint</vt:lpstr>
      <vt:lpstr>Ejemplo de plan de trabajo de la actividad</vt:lpstr>
      <vt:lpstr>Evaluación (1/4)</vt:lpstr>
      <vt:lpstr>Evaluación (2/4)</vt:lpstr>
      <vt:lpstr>Evaluación (3/4)</vt:lpstr>
      <vt:lpstr>Evaluación 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admin</cp:lastModifiedBy>
  <cp:revision>773</cp:revision>
  <dcterms:created xsi:type="dcterms:W3CDTF">2011-09-29T08:30:03Z</dcterms:created>
  <dcterms:modified xsi:type="dcterms:W3CDTF">2015-06-29T06:50:20Z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